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17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2.xml" ContentType="application/vnd.openxmlformats-officedocument.drawingml.chartshape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99" r:id="rId2"/>
    <p:sldId id="332" r:id="rId3"/>
    <p:sldId id="326" r:id="rId4"/>
    <p:sldId id="330" r:id="rId5"/>
    <p:sldId id="289" r:id="rId6"/>
    <p:sldId id="302" r:id="rId7"/>
    <p:sldId id="331" r:id="rId8"/>
    <p:sldId id="308" r:id="rId9"/>
    <p:sldId id="316" r:id="rId10"/>
    <p:sldId id="315" r:id="rId11"/>
    <p:sldId id="324" r:id="rId12"/>
    <p:sldId id="328" r:id="rId13"/>
    <p:sldId id="325" r:id="rId14"/>
    <p:sldId id="319" r:id="rId15"/>
    <p:sldId id="329" r:id="rId16"/>
    <p:sldId id="320" r:id="rId17"/>
    <p:sldId id="321" r:id="rId18"/>
    <p:sldId id="333" r:id="rId19"/>
    <p:sldId id="334" r:id="rId20"/>
    <p:sldId id="306" r:id="rId21"/>
    <p:sldId id="317" r:id="rId22"/>
    <p:sldId id="318" r:id="rId23"/>
  </p:sldIdLst>
  <p:sldSz cx="9144000" cy="5143500" type="screen16x9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Jumpido 2015" id="{A441A58F-7B7D-4024-A26A-1575BA43A624}">
          <p14:sldIdLst>
            <p14:sldId id="299"/>
            <p14:sldId id="332"/>
            <p14:sldId id="326"/>
            <p14:sldId id="330"/>
            <p14:sldId id="289"/>
            <p14:sldId id="302"/>
            <p14:sldId id="331"/>
          </p14:sldIdLst>
        </p14:section>
        <p14:section name="Резултатти" id="{4636F656-7E08-4A4F-A57C-0F18287F43FD}">
          <p14:sldIdLst>
            <p14:sldId id="308"/>
            <p14:sldId id="316"/>
            <p14:sldId id="315"/>
            <p14:sldId id="324"/>
            <p14:sldId id="328"/>
            <p14:sldId id="325"/>
            <p14:sldId id="319"/>
            <p14:sldId id="329"/>
            <p14:sldId id="320"/>
            <p14:sldId id="321"/>
            <p14:sldId id="333"/>
          </p14:sldIdLst>
        </p14:section>
        <p14:section name="Бъдеше" id="{B7FE446D-90E9-4FC5-A9B0-E5C996DDDC11}">
          <p14:sldIdLst>
            <p14:sldId id="334"/>
            <p14:sldId id="306"/>
            <p14:sldId id="317"/>
            <p14:sldId id="31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5E18A"/>
    <a:srgbClr val="ADD3FD"/>
    <a:srgbClr val="EDE1B7"/>
    <a:srgbClr val="F0E4BC"/>
    <a:srgbClr val="B4D341"/>
    <a:srgbClr val="E6F6FE"/>
    <a:srgbClr val="7AD3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87" autoAdjust="0"/>
    <p:restoredTop sz="69024" autoAdjust="0"/>
  </p:normalViewPr>
  <p:slideViewPr>
    <p:cSldViewPr>
      <p:cViewPr varScale="1">
        <p:scale>
          <a:sx n="69" d="100"/>
          <a:sy n="69" d="100"/>
        </p:scale>
        <p:origin x="1380" y="6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8" d="100"/>
          <a:sy n="88" d="100"/>
        </p:scale>
        <p:origin x="-3870" y="-12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\Documents\Jumpido%20docs\Presentation\Graph1.xlsx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\Documents\Jumpido%20docs\Presentation\Graph1.xlsx" TargetMode="Externa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plotArea>
      <c:layout>
        <c:manualLayout>
          <c:layoutTarget val="inner"/>
          <c:xMode val="edge"/>
          <c:yMode val="edge"/>
          <c:x val="8.4149360236220466E-2"/>
          <c:y val="0.23257407407407407"/>
          <c:w val="0.35563541666666665"/>
          <c:h val="0.63224074074074077"/>
        </c:manualLayout>
      </c:layout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rgbClr val="01A8A1"/>
              </a:solidFill>
              <a:ln w="6350" cap="flat" cmpd="sng" algn="ctr">
                <a:solidFill>
                  <a:schemeClr val="lt1"/>
                </a:solidFill>
                <a:prstDash val="solid"/>
                <a:round/>
              </a:ln>
              <a:effectLst/>
            </c:spPr>
          </c:dPt>
          <c:dPt>
            <c:idx val="1"/>
            <c:bubble3D val="0"/>
            <c:spPr>
              <a:solidFill>
                <a:srgbClr val="FEC022"/>
              </a:solidFill>
              <a:ln w="6350" cap="flat" cmpd="sng" algn="ctr">
                <a:solidFill>
                  <a:schemeClr val="lt1"/>
                </a:solidFill>
                <a:prstDash val="solid"/>
                <a:round/>
              </a:ln>
              <a:effectLst/>
            </c:spPr>
          </c:dPt>
          <c:dPt>
            <c:idx val="2"/>
            <c:bubble3D val="0"/>
            <c:spPr>
              <a:solidFill>
                <a:srgbClr val="F6911F"/>
              </a:solidFill>
              <a:ln w="6350" cap="flat" cmpd="sng" algn="ctr">
                <a:solidFill>
                  <a:schemeClr val="lt1"/>
                </a:solidFill>
                <a:prstDash val="solid"/>
                <a:round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6350" cap="flat" cmpd="sng" algn="ctr">
                  <a:solidFill>
                    <a:schemeClr val="tx1"/>
                  </a:solidFill>
                  <a:prstDash val="solid"/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резултати!$A$2:$A$4</c:f>
              <c:strCache>
                <c:ptCount val="3"/>
                <c:pt idx="0">
                  <c:v>Results increase with 30%</c:v>
                </c:pt>
                <c:pt idx="1">
                  <c:v>Results increase between 20% and 30%</c:v>
                </c:pt>
                <c:pt idx="2">
                  <c:v>Results increase less then 20% </c:v>
                </c:pt>
              </c:strCache>
            </c:strRef>
          </c:cat>
          <c:val>
            <c:numRef>
              <c:f>резултати!$B$2:$B$4</c:f>
              <c:numCache>
                <c:formatCode>0%</c:formatCode>
                <c:ptCount val="3"/>
                <c:pt idx="0">
                  <c:v>0.26</c:v>
                </c:pt>
                <c:pt idx="1">
                  <c:v>0.44</c:v>
                </c:pt>
                <c:pt idx="2">
                  <c:v>0.3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4"/>
      </c:doughnut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1455905511811029"/>
          <c:y val="0.39659667541557303"/>
          <c:w val="0.46981594488188977"/>
          <c:h val="0.2856770195392242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prstDash val="solid"/>
    </a:ln>
    <a:effectLst/>
  </c:spPr>
  <c:txPr>
    <a:bodyPr/>
    <a:lstStyle/>
    <a:p>
      <a:pPr>
        <a:defRPr sz="1800"/>
      </a:pPr>
      <a:endParaRPr lang="en-US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plotArea>
      <c:layout>
        <c:manualLayout>
          <c:layoutTarget val="inner"/>
          <c:xMode val="edge"/>
          <c:yMode val="edge"/>
          <c:x val="9.8017388451443574E-2"/>
          <c:y val="0.24697054534849811"/>
          <c:w val="0.3449238024934384"/>
          <c:h val="0.61319787109944601"/>
        </c:manualLayout>
      </c:layout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rgbClr val="FEC722"/>
              </a:solidFill>
              <a:ln w="6350" cap="flat" cmpd="sng" algn="ctr">
                <a:solidFill>
                  <a:schemeClr val="lt1"/>
                </a:solidFill>
                <a:prstDash val="solid"/>
                <a:round/>
              </a:ln>
              <a:effectLst/>
            </c:spPr>
          </c:dPt>
          <c:dPt>
            <c:idx val="1"/>
            <c:bubble3D val="0"/>
            <c:spPr>
              <a:solidFill>
                <a:srgbClr val="01A8A1"/>
              </a:solidFill>
              <a:ln w="6350" cap="flat" cmpd="sng" algn="ctr">
                <a:solidFill>
                  <a:schemeClr val="lt1"/>
                </a:solidFill>
                <a:prstDash val="solid"/>
                <a:round/>
              </a:ln>
              <a:effectLst/>
            </c:spPr>
          </c:dPt>
          <c:dPt>
            <c:idx val="2"/>
            <c:bubble3D val="0"/>
            <c:spPr>
              <a:solidFill>
                <a:srgbClr val="F6911F"/>
              </a:solidFill>
              <a:ln w="6350" cap="flat" cmpd="sng" algn="ctr">
                <a:solidFill>
                  <a:schemeClr val="lt1"/>
                </a:solidFill>
                <a:prstDash val="solid"/>
                <a:round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6350" cap="flat" cmpd="sng" algn="ctr">
                  <a:solidFill>
                    <a:schemeClr val="tx1"/>
                  </a:solidFill>
                  <a:prstDash val="solid"/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Sheet1!$A$2:$A$4</c:f>
              <c:strCache>
                <c:ptCount val="3"/>
                <c:pt idx="0">
                  <c:v>Dramatic increase in motivation</c:v>
                </c:pt>
                <c:pt idx="1">
                  <c:v>Moderate increase in motivation</c:v>
                </c:pt>
                <c:pt idx="2">
                  <c:v>No increase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0.82</c:v>
                </c:pt>
                <c:pt idx="1">
                  <c:v>0.15</c:v>
                </c:pt>
                <c:pt idx="2">
                  <c:v>0.03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4"/>
      </c:doughnut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49616691272965879"/>
          <c:y val="0.40413254593175851"/>
          <c:w val="0.44132070209973751"/>
          <c:h val="0.2597510936132983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prstDash val="solid"/>
    </a:ln>
    <a:effectLst/>
  </c:spPr>
  <c:txPr>
    <a:bodyPr/>
    <a:lstStyle/>
    <a:p>
      <a:pPr>
        <a:defRPr sz="1800"/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colors2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style1.xml><?xml version="1.0" encoding="utf-8"?>
<cs:chartStyle xmlns:cs="http://schemas.microsoft.com/office/drawing/2012/chartStyle" xmlns:a="http://schemas.openxmlformats.org/drawingml/2006/main" id="114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>
      <a:schemeClr val="lt1"/>
    </cs:lnRef>
    <cs:fillRef idx="1">
      <cs:styleClr val="auto"/>
    </cs:fillRef>
    <cs:effectRef idx="1">
      <a:schemeClr val="dk1"/>
    </cs:effectRef>
    <cs:fontRef idx="minor">
      <a:schemeClr val="tx1"/>
    </cs:fontRef>
    <cs:spPr>
      <a:ln>
        <a:round/>
      </a:ln>
    </cs:spPr>
  </cs:dataPoint>
  <cs:dataPoint3D>
    <cs:lnRef idx="1">
      <a:schemeClr val="lt1"/>
    </cs:lnRef>
    <cs:fillRef idx="1">
      <cs:styleClr val="auto"/>
    </cs:fillRef>
    <cs:effectRef idx="1">
      <a:schemeClr val="dk1"/>
    </cs:effectRef>
    <cs:fontRef idx="minor">
      <a:schemeClr val="tx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1">
      <a:schemeClr val="dk1"/>
    </cs:effectRef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 mods="ignoreCSTransforms">
      <cs:styleClr val="0">
        <a:shade val="25000"/>
      </cs:styleClr>
    </cs:fillRef>
    <cs:effectRef idx="1">
      <a:schemeClr val="dk1"/>
    </cs:effectRef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 mods="ignoreCSTransforms">
      <cs:styleClr val="0">
        <a:tint val="25000"/>
      </cs:styleClr>
    </cs:fillRef>
    <cs:effectRef idx="1">
      <a:schemeClr val="dk1"/>
    </cs:effectRef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114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>
      <a:schemeClr val="lt1"/>
    </cs:lnRef>
    <cs:fillRef idx="1">
      <cs:styleClr val="auto"/>
    </cs:fillRef>
    <cs:effectRef idx="1">
      <a:schemeClr val="dk1"/>
    </cs:effectRef>
    <cs:fontRef idx="minor">
      <a:schemeClr val="tx1"/>
    </cs:fontRef>
    <cs:spPr>
      <a:ln>
        <a:round/>
      </a:ln>
    </cs:spPr>
  </cs:dataPoint>
  <cs:dataPoint3D>
    <cs:lnRef idx="1">
      <a:schemeClr val="lt1"/>
    </cs:lnRef>
    <cs:fillRef idx="1">
      <cs:styleClr val="auto"/>
    </cs:fillRef>
    <cs:effectRef idx="1">
      <a:schemeClr val="dk1"/>
    </cs:effectRef>
    <cs:fontRef idx="minor">
      <a:schemeClr val="tx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1">
      <a:schemeClr val="dk1"/>
    </cs:effectRef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 mods="ignoreCSTransforms">
      <cs:styleClr val="0">
        <a:shade val="25000"/>
      </cs:styleClr>
    </cs:fillRef>
    <cs:effectRef idx="1">
      <a:schemeClr val="dk1"/>
    </cs:effectRef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 mods="ignoreCSTransforms">
      <cs:styleClr val="0">
        <a:tint val="25000"/>
      </cs:styleClr>
    </cs:fillRef>
    <cs:effectRef idx="1">
      <a:schemeClr val="dk1"/>
    </cs:effectRef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0.56068</cdr:x>
      <cdr:y>0.38053</cdr:y>
    </cdr:from>
    <cdr:to>
      <cdr:x>0.9308</cdr:x>
      <cdr:y>0.54209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126856" y="1957257"/>
          <a:ext cx="3384376" cy="830997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bg-BG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bg-BG" sz="2400" dirty="0" smtClean="0"/>
            <a:t>Повишаване на резултатите с поне 30%</a:t>
          </a:r>
          <a:endParaRPr lang="en-US" sz="2400" dirty="0"/>
        </a:p>
      </cdr:txBody>
    </cdr:sp>
  </cdr:relSizeAnchor>
  <cdr:relSizeAnchor xmlns:cdr="http://schemas.openxmlformats.org/drawingml/2006/chartDrawing">
    <cdr:from>
      <cdr:x>0.56068</cdr:x>
      <cdr:y>0.38053</cdr:y>
    </cdr:from>
    <cdr:to>
      <cdr:x>0.9308</cdr:x>
      <cdr:y>0.54209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5126856" y="1957257"/>
          <a:ext cx="3384376" cy="830997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bg-BG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bg-BG" sz="2400" dirty="0" smtClean="0"/>
            <a:t>Повишаване на резултатите с поне 30%</a:t>
          </a:r>
          <a:endParaRPr lang="en-US" sz="24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0.58291</cdr:x>
      <cdr:y>0.416</cdr:y>
    </cdr:from>
    <cdr:to>
      <cdr:x>0.88587</cdr:x>
      <cdr:y>0.542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330088" y="2139702"/>
          <a:ext cx="2770304" cy="6480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C228A9-22C9-42FD-9947-912E12584B1D}" type="datetimeFigureOut">
              <a:rPr lang="bg-BG" smtClean="0"/>
              <a:t>10.9.2015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33E160-C36D-40B6-9C59-98C2DFF3E95F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7632050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4E69B2-8ED6-4D18-8B15-64613F1BD677}" type="datetimeFigureOut">
              <a:rPr lang="bg-BG" smtClean="0"/>
              <a:t>10.9.2015 г.</a:t>
            </a:fld>
            <a:endParaRPr lang="bg-B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E8B80E-3EDC-46A6-B638-0B5196656AF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3393586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  <a:p>
            <a:endParaRPr lang="bg-BG" baseline="0" dirty="0" smtClean="0"/>
          </a:p>
          <a:p>
            <a:endParaRPr lang="bg-BG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E8B80E-3EDC-46A6-B638-0B5196656AF8}" type="slidenum">
              <a:rPr lang="bg-BG" smtClean="0"/>
              <a:t>1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1658384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bg-BG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E8B80E-3EDC-46A6-B638-0B5196656AF8}" type="slidenum">
              <a:rPr lang="bg-BG" smtClean="0"/>
              <a:t>2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0489769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E8B80E-3EDC-46A6-B638-0B5196656AF8}" type="slidenum">
              <a:rPr lang="bg-BG" smtClean="0"/>
              <a:t>3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0877990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baseline="0" dirty="0" smtClean="0"/>
          </a:p>
          <a:p>
            <a:endParaRPr lang="bg-BG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E8B80E-3EDC-46A6-B638-0B5196656AF8}" type="slidenum">
              <a:rPr lang="bg-BG" smtClean="0"/>
              <a:t>4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1254408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g-BG" dirty="0" smtClean="0"/>
              <a:t/>
            </a:r>
            <a:br>
              <a:rPr lang="bg-BG" dirty="0" smtClean="0"/>
            </a:br>
            <a:r>
              <a:rPr lang="bg-BG" dirty="0" smtClean="0"/>
              <a:t/>
            </a:r>
            <a:br>
              <a:rPr lang="bg-BG" dirty="0" smtClean="0"/>
            </a:br>
            <a:endParaRPr lang="bg-BG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E8B80E-3EDC-46A6-B638-0B5196656AF8}" type="slidenum">
              <a:rPr lang="bg-BG" smtClean="0"/>
              <a:t>5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576681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E8B80E-3EDC-46A6-B638-0B5196656AF8}" type="slidenum">
              <a:rPr lang="bg-BG" smtClean="0"/>
              <a:t>6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6802642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E8B80E-3EDC-46A6-B638-0B5196656AF8}" type="slidenum">
              <a:rPr lang="bg-BG" smtClean="0"/>
              <a:t>7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6369680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E8B80E-3EDC-46A6-B638-0B5196656AF8}" type="slidenum">
              <a:rPr lang="bg-BG" smtClean="0"/>
              <a:t>8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4297268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g-BG" dirty="0" smtClean="0"/>
              <a:t/>
            </a:r>
            <a:br>
              <a:rPr lang="bg-BG" dirty="0" smtClean="0"/>
            </a:br>
            <a:r>
              <a:rPr lang="bg-BG" dirty="0" smtClean="0"/>
              <a:t/>
            </a:r>
            <a:br>
              <a:rPr lang="bg-BG" dirty="0" smtClean="0"/>
            </a:br>
            <a:endParaRPr lang="bg-BG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E8B80E-3EDC-46A6-B638-0B5196656AF8}" type="slidenum">
              <a:rPr lang="bg-BG" smtClean="0"/>
              <a:t>9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7075771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g-BG" dirty="0" smtClean="0"/>
              <a:t/>
            </a:r>
            <a:br>
              <a:rPr lang="bg-BG" dirty="0" smtClean="0"/>
            </a:br>
            <a:r>
              <a:rPr lang="bg-BG" dirty="0" smtClean="0"/>
              <a:t/>
            </a:r>
            <a:br>
              <a:rPr lang="bg-BG" dirty="0" smtClean="0"/>
            </a:br>
            <a:endParaRPr lang="bg-BG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E8B80E-3EDC-46A6-B638-0B5196656AF8}" type="slidenum">
              <a:rPr lang="bg-BG" smtClean="0"/>
              <a:t>10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9368516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E8B80E-3EDC-46A6-B638-0B5196656AF8}" type="slidenum">
              <a:rPr lang="bg-BG" smtClean="0"/>
              <a:t>11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7302749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E8B80E-3EDC-46A6-B638-0B5196656AF8}" type="slidenum">
              <a:rPr lang="bg-BG" smtClean="0"/>
              <a:t>12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6159299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E8B80E-3EDC-46A6-B638-0B5196656AF8}" type="slidenum">
              <a:rPr lang="bg-BG" smtClean="0"/>
              <a:t>13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37379410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C7F384-9862-4F12-8B5F-13084F79F3BF}" type="slidenum">
              <a:rPr lang="bg-BG" smtClean="0"/>
              <a:t>14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8449873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E8B80E-3EDC-46A6-B638-0B5196656AF8}" type="slidenum">
              <a:rPr lang="bg-BG" smtClean="0"/>
              <a:t>15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52851179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1C6C02-E7BC-41B4-915D-F5930ED8F336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138986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1C6C02-E7BC-41B4-915D-F5930ED8F336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44929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1C6C02-E7BC-41B4-915D-F5930ED8F336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56955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E8B80E-3EDC-46A6-B638-0B5196656AF8}" type="slidenum">
              <a:rPr lang="bg-BG" smtClean="0"/>
              <a:t>19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61296692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E8B80E-3EDC-46A6-B638-0B5196656AF8}" type="slidenum">
              <a:rPr lang="bg-BG" smtClean="0"/>
              <a:t>20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77698233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E8B80E-3EDC-46A6-B638-0B5196656AF8}" type="slidenum">
              <a:rPr lang="bg-BG" smtClean="0"/>
              <a:t>21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1995650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 smtClean="0"/>
              <a:t>Щракнете, за да редактирате стила на подзаглавията в образеца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10.9.2015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eveal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10.9.2015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eveal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10.9.2015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eveal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10.9.2015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eveal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10.9.2015 г.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eveal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10.9.2015 г.</a:t>
            </a:fld>
            <a:endParaRPr 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eveal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10.9.2015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eveal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10.9.2015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eveal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10.9.2015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eveal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10.9.2015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eveal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10.9.2015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eveal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4D34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3CC536-4F3D-4E22-A9F1-A3C6D40310AC}" type="datetimeFigureOut">
              <a:rPr lang="bg-BG" smtClean="0"/>
              <a:t>10.9.2015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>
        <p14:reveal/>
      </p:transition>
    </mc:Choice>
    <mc:Fallback xmlns="">
      <p:transition spd="med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1298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085696"/>
            <a:ext cx="8229600" cy="857250"/>
          </a:xfrm>
        </p:spPr>
        <p:txBody>
          <a:bodyPr>
            <a:normAutofit/>
          </a:bodyPr>
          <a:lstStyle/>
          <a:p>
            <a:r>
              <a:rPr lang="en-US" dirty="0" err="1" smtClean="0"/>
              <a:t>Jumpido</a:t>
            </a:r>
            <a:endParaRPr lang="bg-BG" dirty="0"/>
          </a:p>
        </p:txBody>
      </p:sp>
      <p:pic>
        <p:nvPicPr>
          <p:cNvPr id="1026" name="Picture 2" descr="C:\Users\Kiril\Dropbox\Конференция2012\keynote\DSC_027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4584" y="-1153492"/>
            <a:ext cx="9828584" cy="7371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364088" y="-16077"/>
            <a:ext cx="3785344" cy="478387"/>
          </a:xfrm>
          <a:prstGeom prst="rect">
            <a:avLst/>
          </a:prstGeom>
          <a:solidFill>
            <a:srgbClr val="B4D341"/>
          </a:solidFill>
        </p:spPr>
        <p:txBody>
          <a:bodyPr wrap="square" lIns="135000" tIns="54000" rIns="135000" bIns="54000" rtlCol="0">
            <a:spAutoFit/>
          </a:bodyPr>
          <a:lstStyle>
            <a:defPPr>
              <a:defRPr lang="en-US"/>
            </a:defPPr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pPr algn="l"/>
            <a:r>
              <a:rPr lang="bg-BG" sz="2400" dirty="0" smtClean="0"/>
              <a:t>Да се върнем малко назад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37736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eveal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36562"/>
            <a:ext cx="9144000" cy="608076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155926"/>
            <a:ext cx="2438097" cy="7955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796136" y="-16077"/>
            <a:ext cx="3353296" cy="478387"/>
          </a:xfrm>
          <a:prstGeom prst="rect">
            <a:avLst/>
          </a:prstGeom>
          <a:solidFill>
            <a:srgbClr val="B4D341"/>
          </a:solidFill>
        </p:spPr>
        <p:txBody>
          <a:bodyPr wrap="square" lIns="135000" tIns="54000" rIns="135000" bIns="54000" rtlCol="0">
            <a:spAutoFit/>
          </a:bodyPr>
          <a:lstStyle>
            <a:defPPr>
              <a:defRPr lang="en-US"/>
            </a:defPPr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pPr algn="l"/>
            <a:r>
              <a:rPr lang="bg-BG" sz="2400" dirty="0" smtClean="0"/>
              <a:t>Една страхотна година!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706837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eveal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843558"/>
            <a:ext cx="8229600" cy="3078342"/>
          </a:xfrm>
        </p:spPr>
        <p:txBody>
          <a:bodyPr>
            <a:normAutofit/>
          </a:bodyPr>
          <a:lstStyle/>
          <a:p>
            <a:r>
              <a:rPr lang="bg-BG" sz="9600" dirty="0" smtClean="0"/>
              <a:t>16</a:t>
            </a:r>
            <a:r>
              <a:rPr lang="bg-BG" sz="8000" dirty="0"/>
              <a:t/>
            </a:r>
            <a:br>
              <a:rPr lang="bg-BG" sz="8000" dirty="0"/>
            </a:br>
            <a:r>
              <a:rPr lang="bg-BG" sz="3600" dirty="0" smtClean="0"/>
              <a:t>нови версии</a:t>
            </a:r>
            <a:endParaRPr lang="bg-BG" sz="3600" dirty="0"/>
          </a:p>
        </p:txBody>
      </p:sp>
    </p:spTree>
    <p:extLst>
      <p:ext uri="{BB962C8B-B14F-4D97-AF65-F5344CB8AC3E}">
        <p14:creationId xmlns:p14="http://schemas.microsoft.com/office/powerpoint/2010/main" val="4214457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eveal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843558"/>
            <a:ext cx="8229600" cy="3078342"/>
          </a:xfrm>
        </p:spPr>
        <p:txBody>
          <a:bodyPr>
            <a:normAutofit/>
          </a:bodyPr>
          <a:lstStyle/>
          <a:p>
            <a:r>
              <a:rPr lang="en-US" sz="9600" dirty="0" smtClean="0"/>
              <a:t>130+</a:t>
            </a:r>
            <a:r>
              <a:rPr lang="bg-BG" sz="8000" dirty="0"/>
              <a:t/>
            </a:r>
            <a:br>
              <a:rPr lang="bg-BG" sz="8000" dirty="0"/>
            </a:br>
            <a:r>
              <a:rPr lang="bg-BG" sz="3600" dirty="0" smtClean="0"/>
              <a:t>училища</a:t>
            </a:r>
            <a:r>
              <a:rPr lang="en-US" sz="3600" dirty="0" smtClean="0"/>
              <a:t> </a:t>
            </a:r>
            <a:r>
              <a:rPr lang="bg-BG" sz="3600" dirty="0" smtClean="0"/>
              <a:t>в България</a:t>
            </a:r>
            <a:endParaRPr lang="bg-BG" sz="3600" dirty="0"/>
          </a:p>
        </p:txBody>
      </p:sp>
    </p:spTree>
    <p:extLst>
      <p:ext uri="{BB962C8B-B14F-4D97-AF65-F5344CB8AC3E}">
        <p14:creationId xmlns:p14="http://schemas.microsoft.com/office/powerpoint/2010/main" val="3579843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eveal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773" y="0"/>
            <a:ext cx="9162773" cy="518090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155926"/>
            <a:ext cx="2438097" cy="79554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0" y="0"/>
            <a:ext cx="9144000" cy="478387"/>
          </a:xfrm>
          <a:prstGeom prst="rect">
            <a:avLst/>
          </a:prstGeom>
          <a:solidFill>
            <a:srgbClr val="B4D341"/>
          </a:solidFill>
        </p:spPr>
        <p:txBody>
          <a:bodyPr wrap="square" lIns="135000" tIns="54000" rIns="135000" bIns="54000" rtlCol="0">
            <a:spAutoFit/>
          </a:bodyPr>
          <a:lstStyle>
            <a:defPPr>
              <a:defRPr lang="en-US"/>
            </a:defPPr>
            <a:lvl1pPr>
              <a:defRPr sz="3600">
                <a:solidFill>
                  <a:schemeClr val="bg1"/>
                </a:solidFill>
              </a:defRPr>
            </a:lvl1pPr>
          </a:lstStyle>
          <a:p>
            <a:pPr algn="ctr"/>
            <a:r>
              <a:rPr lang="bg-BG" sz="2400" dirty="0" smtClean="0"/>
              <a:t>Награда за „Социална Иновация“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03537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eveal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085696"/>
            <a:ext cx="8229600" cy="857250"/>
          </a:xfrm>
        </p:spPr>
        <p:txBody>
          <a:bodyPr>
            <a:normAutofit/>
          </a:bodyPr>
          <a:lstStyle/>
          <a:p>
            <a:r>
              <a:rPr lang="bg-BG" dirty="0" smtClean="0"/>
              <a:t>Благодаря ви</a:t>
            </a:r>
            <a:r>
              <a:rPr lang="en-US" dirty="0" smtClean="0"/>
              <a:t>!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416196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eveal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544" y="63123"/>
            <a:ext cx="8064896" cy="596501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283964"/>
            <a:ext cx="2438097" cy="79554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5214" y="2490857"/>
            <a:ext cx="258779" cy="28803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1936412"/>
            <a:ext cx="258779" cy="28803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5981" y="2042041"/>
            <a:ext cx="258779" cy="28803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6123" y="2080428"/>
            <a:ext cx="258779" cy="288032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2418849"/>
            <a:ext cx="258779" cy="288032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580" y="2313596"/>
            <a:ext cx="258779" cy="288032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2922905"/>
            <a:ext cx="258779" cy="288032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4817" y="2767882"/>
            <a:ext cx="258779" cy="288032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2587" y="2634873"/>
            <a:ext cx="258779" cy="288032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4902" y="1792396"/>
            <a:ext cx="258779" cy="288032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3498969"/>
            <a:ext cx="258779" cy="288032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6133" y="3206652"/>
            <a:ext cx="258779" cy="288032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58" y="3426961"/>
            <a:ext cx="258779" cy="288032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6141" y="3017802"/>
            <a:ext cx="258779" cy="288032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2392" y="2406847"/>
            <a:ext cx="258779" cy="288032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6986" y="3227324"/>
            <a:ext cx="258779" cy="288032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0" y="0"/>
            <a:ext cx="9144000" cy="478387"/>
          </a:xfrm>
          <a:prstGeom prst="rect">
            <a:avLst/>
          </a:prstGeom>
          <a:solidFill>
            <a:srgbClr val="B4D341"/>
          </a:solidFill>
        </p:spPr>
        <p:txBody>
          <a:bodyPr wrap="square" lIns="135000" tIns="54000" rIns="135000" bIns="54000" rtlCol="0">
            <a:spAutoFit/>
          </a:bodyPr>
          <a:lstStyle>
            <a:defPPr>
              <a:defRPr lang="en-US"/>
            </a:defPPr>
            <a:lvl1pPr>
              <a:defRPr sz="3600">
                <a:solidFill>
                  <a:schemeClr val="bg1"/>
                </a:solidFill>
              </a:defRPr>
            </a:lvl1pPr>
          </a:lstStyle>
          <a:p>
            <a:pPr algn="ctr"/>
            <a:r>
              <a:rPr lang="en-US" sz="2400" dirty="0" smtClean="0"/>
              <a:t>Jumpido </a:t>
            </a:r>
            <a:r>
              <a:rPr lang="bg-BG" sz="2400" dirty="0" smtClean="0"/>
              <a:t>на 5 континента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882018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eveal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843558"/>
            <a:ext cx="8229600" cy="3078342"/>
          </a:xfrm>
        </p:spPr>
        <p:txBody>
          <a:bodyPr>
            <a:normAutofit/>
          </a:bodyPr>
          <a:lstStyle/>
          <a:p>
            <a:r>
              <a:rPr lang="en-US" sz="9600" dirty="0" smtClean="0"/>
              <a:t>1</a:t>
            </a:r>
            <a:r>
              <a:rPr lang="bg-BG" sz="9600" dirty="0" smtClean="0"/>
              <a:t>6</a:t>
            </a:r>
            <a:r>
              <a:rPr lang="bg-BG" sz="8000" dirty="0"/>
              <a:t/>
            </a:r>
            <a:br>
              <a:rPr lang="bg-BG" sz="8000" dirty="0"/>
            </a:br>
            <a:r>
              <a:rPr lang="bg-BG" sz="3600" dirty="0" smtClean="0"/>
              <a:t>държави</a:t>
            </a:r>
            <a:endParaRPr lang="bg-BG" sz="3600" dirty="0"/>
          </a:p>
        </p:txBody>
      </p:sp>
    </p:spTree>
    <p:extLst>
      <p:ext uri="{BB962C8B-B14F-4D97-AF65-F5344CB8AC3E}">
        <p14:creationId xmlns:p14="http://schemas.microsoft.com/office/powerpoint/2010/main" val="2960621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eveal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843558"/>
            <a:ext cx="8229600" cy="3078342"/>
          </a:xfrm>
        </p:spPr>
        <p:txBody>
          <a:bodyPr>
            <a:normAutofit/>
          </a:bodyPr>
          <a:lstStyle/>
          <a:p>
            <a:r>
              <a:rPr lang="en-US" sz="9600" dirty="0" smtClean="0"/>
              <a:t>430+</a:t>
            </a:r>
            <a:r>
              <a:rPr lang="bg-BG" sz="8000" dirty="0"/>
              <a:t/>
            </a:r>
            <a:br>
              <a:rPr lang="bg-BG" sz="8000" dirty="0"/>
            </a:br>
            <a:r>
              <a:rPr lang="bg-BG" sz="3600" dirty="0" smtClean="0"/>
              <a:t>училища</a:t>
            </a:r>
            <a:endParaRPr lang="bg-BG" sz="3600" dirty="0"/>
          </a:p>
        </p:txBody>
      </p:sp>
    </p:spTree>
    <p:extLst>
      <p:ext uri="{BB962C8B-B14F-4D97-AF65-F5344CB8AC3E}">
        <p14:creationId xmlns:p14="http://schemas.microsoft.com/office/powerpoint/2010/main" val="4229842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eveal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08558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155926"/>
            <a:ext cx="2438097" cy="7955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-1" y="-3156"/>
            <a:ext cx="5292082" cy="478387"/>
          </a:xfrm>
          <a:prstGeom prst="rect">
            <a:avLst/>
          </a:prstGeom>
          <a:solidFill>
            <a:srgbClr val="B4D341"/>
          </a:solidFill>
        </p:spPr>
        <p:txBody>
          <a:bodyPr wrap="square" lIns="135000" tIns="54000" rIns="135000" bIns="54000" rtlCol="0">
            <a:spAutoFit/>
          </a:bodyPr>
          <a:lstStyle>
            <a:defPPr>
              <a:defRPr lang="en-US"/>
            </a:defPPr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pPr algn="l"/>
            <a:r>
              <a:rPr lang="bg-BG" sz="2400" dirty="0" smtClean="0"/>
              <a:t>Запознахме се с учители от целия свят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49328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eveal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0538"/>
            <a:ext cx="9223642" cy="520631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155926"/>
            <a:ext cx="2438097" cy="7955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796136" y="0"/>
            <a:ext cx="3347864" cy="478387"/>
          </a:xfrm>
          <a:prstGeom prst="rect">
            <a:avLst/>
          </a:prstGeom>
          <a:solidFill>
            <a:srgbClr val="B4D341"/>
          </a:solidFill>
        </p:spPr>
        <p:txBody>
          <a:bodyPr wrap="square" lIns="135000" tIns="54000" rIns="135000" bIns="54000" rtlCol="0">
            <a:spAutoFit/>
          </a:bodyPr>
          <a:lstStyle>
            <a:defPPr>
              <a:defRPr lang="en-US"/>
            </a:defPPr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pPr algn="l"/>
            <a:r>
              <a:rPr lang="bg-BG" sz="2400" dirty="0" smtClean="0"/>
              <a:t>… и с техните ученици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435886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eveal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141" y="-380578"/>
            <a:ext cx="9159141" cy="609998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155926"/>
            <a:ext cx="2438097" cy="7955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0"/>
            <a:ext cx="4211960" cy="478387"/>
          </a:xfrm>
          <a:prstGeom prst="rect">
            <a:avLst/>
          </a:prstGeom>
          <a:solidFill>
            <a:srgbClr val="B4D341"/>
          </a:solidFill>
        </p:spPr>
        <p:txBody>
          <a:bodyPr wrap="square" lIns="135000" tIns="54000" rIns="135000" bIns="54000" rtlCol="0">
            <a:spAutoFit/>
          </a:bodyPr>
          <a:lstStyle>
            <a:defPPr>
              <a:defRPr lang="en-US"/>
            </a:defPPr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bg-BG" sz="2400" dirty="0" smtClean="0"/>
              <a:t>Изследване на ефективността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4838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eveal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472023" y="1534154"/>
            <a:ext cx="2565000" cy="2565000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1350"/>
          </a:p>
        </p:txBody>
      </p:sp>
      <p:sp>
        <p:nvSpPr>
          <p:cNvPr id="5" name="Rectangle 4"/>
          <p:cNvSpPr/>
          <p:nvPr/>
        </p:nvSpPr>
        <p:spPr>
          <a:xfrm>
            <a:off x="772524" y="1928038"/>
            <a:ext cx="1963999" cy="19851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900" b="1" dirty="0"/>
              <a:t>+20-30%</a:t>
            </a:r>
          </a:p>
          <a:p>
            <a:pPr algn="ctr"/>
            <a:r>
              <a:rPr lang="bg-BG" sz="2100" dirty="0" smtClean="0"/>
              <a:t>подобрение в</a:t>
            </a:r>
          </a:p>
          <a:p>
            <a:pPr algn="ctr"/>
            <a:r>
              <a:rPr lang="bg-BG" sz="2100" dirty="0" smtClean="0"/>
              <a:t>резултатите на </a:t>
            </a:r>
          </a:p>
          <a:p>
            <a:pPr algn="ctr"/>
            <a:r>
              <a:rPr lang="bg-BG" sz="2100" dirty="0" smtClean="0"/>
              <a:t>учениците</a:t>
            </a:r>
            <a:r>
              <a:rPr lang="en-US" sz="2100" dirty="0" smtClean="0"/>
              <a:t>*</a:t>
            </a:r>
            <a:endParaRPr lang="en-US" sz="2100" dirty="0"/>
          </a:p>
          <a:p>
            <a:pPr algn="ctr"/>
            <a:endParaRPr lang="bg-BG" sz="2100" dirty="0"/>
          </a:p>
        </p:txBody>
      </p:sp>
      <p:sp>
        <p:nvSpPr>
          <p:cNvPr id="9" name="Oval 8"/>
          <p:cNvSpPr/>
          <p:nvPr/>
        </p:nvSpPr>
        <p:spPr>
          <a:xfrm>
            <a:off x="3262034" y="1483302"/>
            <a:ext cx="2565000" cy="2565000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1350"/>
          </a:p>
        </p:txBody>
      </p:sp>
      <p:sp>
        <p:nvSpPr>
          <p:cNvPr id="10" name="Rectangle 9"/>
          <p:cNvSpPr/>
          <p:nvPr/>
        </p:nvSpPr>
        <p:spPr>
          <a:xfrm>
            <a:off x="3621047" y="1914849"/>
            <a:ext cx="1846979" cy="166199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sz="3900" b="1" dirty="0">
                <a:solidFill>
                  <a:prstClr val="black"/>
                </a:solidFill>
              </a:rPr>
              <a:t>59 </a:t>
            </a:r>
            <a:r>
              <a:rPr lang="bg-BG" sz="3900" b="1" dirty="0" smtClean="0">
                <a:solidFill>
                  <a:prstClr val="black"/>
                </a:solidFill>
              </a:rPr>
              <a:t>мин.</a:t>
            </a:r>
            <a:endParaRPr lang="en-US" sz="3900" b="1" dirty="0">
              <a:solidFill>
                <a:prstClr val="black"/>
              </a:solidFill>
            </a:endParaRPr>
          </a:p>
          <a:p>
            <a:pPr lvl="0" algn="ctr"/>
            <a:r>
              <a:rPr lang="bg-BG" sz="2100" dirty="0" smtClean="0">
                <a:solidFill>
                  <a:prstClr val="black"/>
                </a:solidFill>
              </a:rPr>
              <a:t>игрово време</a:t>
            </a:r>
          </a:p>
          <a:p>
            <a:pPr lvl="0" algn="ctr"/>
            <a:r>
              <a:rPr lang="bg-BG" sz="2100" dirty="0" smtClean="0">
                <a:solidFill>
                  <a:prstClr val="black"/>
                </a:solidFill>
              </a:rPr>
              <a:t>на седмица</a:t>
            </a:r>
          </a:p>
          <a:p>
            <a:pPr lvl="0" algn="ctr"/>
            <a:r>
              <a:rPr lang="bg-BG" sz="2100" dirty="0" smtClean="0">
                <a:solidFill>
                  <a:prstClr val="black"/>
                </a:solidFill>
              </a:rPr>
              <a:t>с </a:t>
            </a:r>
            <a:r>
              <a:rPr lang="en-US" sz="2100" dirty="0" smtClean="0">
                <a:solidFill>
                  <a:prstClr val="black"/>
                </a:solidFill>
              </a:rPr>
              <a:t>Jumpido</a:t>
            </a:r>
            <a:r>
              <a:rPr lang="bg-BG" sz="2100" dirty="0" smtClean="0">
                <a:solidFill>
                  <a:prstClr val="black"/>
                </a:solidFill>
              </a:rPr>
              <a:t> </a:t>
            </a:r>
            <a:endParaRPr lang="bg-BG" sz="2100" dirty="0">
              <a:solidFill>
                <a:prstClr val="black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6052046" y="1483302"/>
            <a:ext cx="2565000" cy="2565000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1350"/>
          </a:p>
        </p:txBody>
      </p:sp>
      <p:sp>
        <p:nvSpPr>
          <p:cNvPr id="12" name="Rectangle 11"/>
          <p:cNvSpPr/>
          <p:nvPr/>
        </p:nvSpPr>
        <p:spPr>
          <a:xfrm>
            <a:off x="6490918" y="1928037"/>
            <a:ext cx="1687257" cy="161582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 dirty="0"/>
              <a:t>3 </a:t>
            </a:r>
            <a:r>
              <a:rPr lang="bg-BG" sz="3600" b="1" dirty="0" smtClean="0"/>
              <a:t>урока</a:t>
            </a:r>
            <a:endParaRPr lang="en-US" sz="3600" b="1" dirty="0"/>
          </a:p>
          <a:p>
            <a:pPr algn="ctr"/>
            <a:r>
              <a:rPr lang="bg-BG" sz="2100" dirty="0" smtClean="0"/>
              <a:t>на седмица </a:t>
            </a:r>
          </a:p>
          <a:p>
            <a:pPr algn="ctr"/>
            <a:endParaRPr lang="bg-BG" sz="2100" dirty="0">
              <a:solidFill>
                <a:prstClr val="black"/>
              </a:solidFill>
            </a:endParaRPr>
          </a:p>
          <a:p>
            <a:pPr algn="ctr"/>
            <a:endParaRPr lang="bg-BG" sz="2100" dirty="0"/>
          </a:p>
        </p:txBody>
      </p:sp>
      <p:sp>
        <p:nvSpPr>
          <p:cNvPr id="14" name="Rectangle 13"/>
          <p:cNvSpPr/>
          <p:nvPr/>
        </p:nvSpPr>
        <p:spPr>
          <a:xfrm>
            <a:off x="3641434" y="4870897"/>
            <a:ext cx="5755102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350" dirty="0"/>
              <a:t>* </a:t>
            </a:r>
            <a:r>
              <a:rPr lang="bg-BG" sz="1350" dirty="0" smtClean="0"/>
              <a:t>Изследване в 4 училища, част от </a:t>
            </a:r>
            <a:r>
              <a:rPr lang="en-US" sz="1350" dirty="0" smtClean="0"/>
              <a:t>Gateway </a:t>
            </a:r>
            <a:r>
              <a:rPr lang="en-US" sz="1350" dirty="0"/>
              <a:t>Learning Community, Essex, UK</a:t>
            </a:r>
            <a:endParaRPr lang="bg-BG" sz="1350" dirty="0"/>
          </a:p>
        </p:txBody>
      </p:sp>
      <p:sp>
        <p:nvSpPr>
          <p:cNvPr id="15" name="TextBox 14"/>
          <p:cNvSpPr txBox="1"/>
          <p:nvPr/>
        </p:nvSpPr>
        <p:spPr>
          <a:xfrm>
            <a:off x="0" y="0"/>
            <a:ext cx="9144000" cy="478387"/>
          </a:xfrm>
          <a:prstGeom prst="rect">
            <a:avLst/>
          </a:prstGeom>
          <a:solidFill>
            <a:srgbClr val="B4D341"/>
          </a:solidFill>
        </p:spPr>
        <p:txBody>
          <a:bodyPr wrap="square" lIns="135000" tIns="54000" rIns="135000" bIns="54000" rtlCol="0">
            <a:spAutoFit/>
          </a:bodyPr>
          <a:lstStyle>
            <a:defPPr>
              <a:defRPr lang="en-US"/>
            </a:defPPr>
            <a:lvl1pPr>
              <a:defRPr sz="3600">
                <a:solidFill>
                  <a:schemeClr val="bg1"/>
                </a:solidFill>
              </a:defRPr>
            </a:lvl1pPr>
          </a:lstStyle>
          <a:p>
            <a:pPr algn="ctr"/>
            <a:r>
              <a:rPr lang="bg-BG" sz="2400" dirty="0" smtClean="0"/>
              <a:t>По-добри резултати и мотивация в учениците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957571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eveal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20" cy="51933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155926"/>
            <a:ext cx="2438097" cy="7955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563888" y="0"/>
            <a:ext cx="5688632" cy="478387"/>
          </a:xfrm>
          <a:prstGeom prst="rect">
            <a:avLst/>
          </a:prstGeom>
          <a:solidFill>
            <a:srgbClr val="B4D341"/>
          </a:solidFill>
        </p:spPr>
        <p:txBody>
          <a:bodyPr wrap="square" lIns="135000" tIns="54000" rIns="135000" bIns="54000" rtlCol="0">
            <a:spAutoFit/>
          </a:bodyPr>
          <a:lstStyle>
            <a:defPPr>
              <a:defRPr lang="en-US"/>
            </a:defPPr>
            <a:lvl1pPr>
              <a:defRPr sz="3600">
                <a:solidFill>
                  <a:schemeClr val="bg1"/>
                </a:solidFill>
              </a:defRPr>
            </a:lvl1pPr>
          </a:lstStyle>
          <a:p>
            <a:pPr algn="r"/>
            <a:r>
              <a:rPr lang="bg-BG" sz="2400" dirty="0" smtClean="0"/>
              <a:t>А какво показват резултатите в България?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28601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eveal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56017848"/>
              </p:ext>
            </p:extLst>
          </p:nvPr>
        </p:nvGraphicFramePr>
        <p:xfrm>
          <a:off x="0" y="0"/>
          <a:ext cx="9144000" cy="5143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0" y="0"/>
            <a:ext cx="9144000" cy="478387"/>
          </a:xfrm>
          <a:prstGeom prst="rect">
            <a:avLst/>
          </a:prstGeom>
          <a:solidFill>
            <a:srgbClr val="B4D341"/>
          </a:solidFill>
        </p:spPr>
        <p:txBody>
          <a:bodyPr wrap="square" lIns="135000" tIns="54000" rIns="135000" bIns="54000" rtlCol="0">
            <a:spAutoFit/>
          </a:bodyPr>
          <a:lstStyle>
            <a:defPPr>
              <a:defRPr lang="en-US"/>
            </a:defPPr>
            <a:lvl1pPr>
              <a:defRPr sz="3600">
                <a:solidFill>
                  <a:schemeClr val="bg1"/>
                </a:solidFill>
              </a:defRPr>
            </a:lvl1pPr>
          </a:lstStyle>
          <a:p>
            <a:pPr algn="ctr"/>
            <a:r>
              <a:rPr lang="bg-BG" sz="2400" dirty="0" smtClean="0"/>
              <a:t>Значителни подобрение в резултатите след само 3 месеца</a:t>
            </a:r>
            <a:endParaRPr lang="en-US" sz="2400" dirty="0"/>
          </a:p>
        </p:txBody>
      </p:sp>
      <p:sp>
        <p:nvSpPr>
          <p:cNvPr id="6" name="TextBox 1"/>
          <p:cNvSpPr txBox="1">
            <a:spLocks/>
          </p:cNvSpPr>
          <p:nvPr/>
        </p:nvSpPr>
        <p:spPr>
          <a:xfrm>
            <a:off x="2699792" y="4803998"/>
            <a:ext cx="4252823" cy="229305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350" dirty="0" smtClean="0"/>
              <a:t>*</a:t>
            </a:r>
            <a:r>
              <a:rPr lang="bg-BG" sz="1350" dirty="0" smtClean="0"/>
              <a:t>Резултатите са получени от въпросник разпространен между 105 учители в България</a:t>
            </a:r>
            <a:endParaRPr lang="en-US" sz="1350" dirty="0"/>
          </a:p>
        </p:txBody>
      </p:sp>
      <p:sp>
        <p:nvSpPr>
          <p:cNvPr id="2" name="TextBox 1"/>
          <p:cNvSpPr txBox="1"/>
          <p:nvPr/>
        </p:nvSpPr>
        <p:spPr>
          <a:xfrm>
            <a:off x="5076056" y="2787774"/>
            <a:ext cx="3960440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bg-BG" sz="2400" dirty="0" smtClean="0"/>
              <a:t>Повишаване на резултатите между 20% и 30%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08771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eveal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45157367"/>
              </p:ext>
            </p:extLst>
          </p:nvPr>
        </p:nvGraphicFramePr>
        <p:xfrm>
          <a:off x="0" y="0"/>
          <a:ext cx="9144000" cy="5143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0" y="0"/>
            <a:ext cx="9144000" cy="478387"/>
          </a:xfrm>
          <a:prstGeom prst="rect">
            <a:avLst/>
          </a:prstGeom>
          <a:solidFill>
            <a:srgbClr val="B4D341"/>
          </a:solidFill>
        </p:spPr>
        <p:txBody>
          <a:bodyPr wrap="square" lIns="135000" tIns="54000" rIns="135000" bIns="54000" rtlCol="0">
            <a:spAutoFit/>
          </a:bodyPr>
          <a:lstStyle>
            <a:defPPr>
              <a:defRPr lang="en-US"/>
            </a:defPPr>
            <a:lvl1pPr>
              <a:defRPr sz="3600">
                <a:solidFill>
                  <a:schemeClr val="bg1"/>
                </a:solidFill>
              </a:defRPr>
            </a:lvl1pPr>
          </a:lstStyle>
          <a:p>
            <a:pPr algn="ctr"/>
            <a:r>
              <a:rPr lang="bg-BG" sz="2400" dirty="0" smtClean="0"/>
              <a:t>Повишена мотивация на учениците в клас</a:t>
            </a:r>
            <a:endParaRPr lang="en-US" sz="2400" dirty="0"/>
          </a:p>
        </p:txBody>
      </p:sp>
      <p:sp>
        <p:nvSpPr>
          <p:cNvPr id="5" name="TextBox 1"/>
          <p:cNvSpPr txBox="1">
            <a:spLocks/>
          </p:cNvSpPr>
          <p:nvPr/>
        </p:nvSpPr>
        <p:spPr>
          <a:xfrm>
            <a:off x="2699792" y="4803998"/>
            <a:ext cx="4252823" cy="229305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350" dirty="0" smtClean="0"/>
              <a:t>*</a:t>
            </a:r>
            <a:r>
              <a:rPr lang="bg-BG" sz="1350" dirty="0" smtClean="0"/>
              <a:t>Резултатите са получени от въпросник разпространен между 105 учители в България</a:t>
            </a:r>
            <a:endParaRPr lang="en-US" sz="1350" dirty="0"/>
          </a:p>
        </p:txBody>
      </p:sp>
      <p:sp>
        <p:nvSpPr>
          <p:cNvPr id="7" name="TextBox 1"/>
          <p:cNvSpPr txBox="1"/>
          <p:nvPr/>
        </p:nvSpPr>
        <p:spPr>
          <a:xfrm>
            <a:off x="5364088" y="1923678"/>
            <a:ext cx="3384376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bg-BG" sz="2400" dirty="0" smtClean="0"/>
              <a:t>Значително повишение в мотивацията </a:t>
            </a:r>
            <a:endParaRPr lang="en-US" sz="2400" dirty="0"/>
          </a:p>
        </p:txBody>
      </p:sp>
      <p:sp>
        <p:nvSpPr>
          <p:cNvPr id="9" name="TextBox 1"/>
          <p:cNvSpPr txBox="1"/>
          <p:nvPr/>
        </p:nvSpPr>
        <p:spPr>
          <a:xfrm>
            <a:off x="5380690" y="2754675"/>
            <a:ext cx="3384376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bg-BG" sz="2400" dirty="0" smtClean="0"/>
              <a:t>Умерено подобрение в мотивацията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67412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eveal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34" b="7834"/>
          <a:stretch/>
        </p:blipFill>
        <p:spPr>
          <a:xfrm>
            <a:off x="-1" y="-3156"/>
            <a:ext cx="9149609" cy="514665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-2" y="-3156"/>
            <a:ext cx="3635897" cy="478387"/>
          </a:xfrm>
          <a:prstGeom prst="rect">
            <a:avLst/>
          </a:prstGeom>
          <a:solidFill>
            <a:srgbClr val="B4D341"/>
          </a:solidFill>
        </p:spPr>
        <p:txBody>
          <a:bodyPr wrap="square" lIns="135000" tIns="54000" rIns="135000" bIns="54000" rtlCol="0">
            <a:spAutoFit/>
          </a:bodyPr>
          <a:lstStyle>
            <a:defPPr>
              <a:defRPr lang="en-US"/>
            </a:defPPr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pPr algn="l"/>
            <a:r>
              <a:rPr lang="bg-BG" sz="2400" dirty="0" smtClean="0"/>
              <a:t>На какво се дължи това?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39089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eveal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936104"/>
            <a:ext cx="9173145" cy="610014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155926"/>
            <a:ext cx="2438097" cy="7955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-2" y="-3156"/>
            <a:ext cx="6156177" cy="478387"/>
          </a:xfrm>
          <a:prstGeom prst="rect">
            <a:avLst/>
          </a:prstGeom>
          <a:solidFill>
            <a:srgbClr val="B4D341"/>
          </a:solidFill>
        </p:spPr>
        <p:txBody>
          <a:bodyPr wrap="square" lIns="135000" tIns="54000" rIns="135000" bIns="54000" rtlCol="0">
            <a:spAutoFit/>
          </a:bodyPr>
          <a:lstStyle>
            <a:defPPr>
              <a:defRPr lang="en-US"/>
            </a:defPPr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pPr algn="l"/>
            <a:r>
              <a:rPr lang="bg-BG" sz="2400" dirty="0" smtClean="0"/>
              <a:t>Какво ново да очакваме?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127693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eveal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641" y="699542"/>
            <a:ext cx="6982718" cy="51435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79512" y="310598"/>
            <a:ext cx="32038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Безплатна образователна игра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-36512" y="0"/>
            <a:ext cx="6624736" cy="71055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lIns="243000" tIns="108000" rIns="243000" bIns="108000" rtlCol="0">
            <a:spAutoFit/>
          </a:bodyPr>
          <a:lstStyle/>
          <a:p>
            <a:r>
              <a:rPr lang="bg-BG" sz="3200" dirty="0" smtClean="0"/>
              <a:t>Нова версия на </a:t>
            </a:r>
            <a:r>
              <a:rPr lang="en-US" sz="3200" dirty="0" smtClean="0"/>
              <a:t>Jumpido </a:t>
            </a:r>
            <a:r>
              <a:rPr lang="bg-BG" sz="3200" dirty="0" smtClean="0"/>
              <a:t>за таблети</a:t>
            </a:r>
            <a:endParaRPr lang="bg-BG" sz="3200" dirty="0"/>
          </a:p>
        </p:txBody>
      </p:sp>
    </p:spTree>
    <p:extLst>
      <p:ext uri="{BB962C8B-B14F-4D97-AF65-F5344CB8AC3E}">
        <p14:creationId xmlns:p14="http://schemas.microsoft.com/office/powerpoint/2010/main" val="266928442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641" y="699542"/>
            <a:ext cx="6982718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-36512" y="0"/>
            <a:ext cx="9180512" cy="71055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lIns="243000" tIns="108000" rIns="243000" bIns="108000" rtlCol="0">
            <a:spAutoFit/>
          </a:bodyPr>
          <a:lstStyle/>
          <a:p>
            <a:r>
              <a:rPr lang="bg-BG" sz="3200" dirty="0" smtClean="0"/>
              <a:t>Нови нива и специални режими на игра</a:t>
            </a:r>
            <a:endParaRPr lang="bg-BG" sz="3200" dirty="0"/>
          </a:p>
        </p:txBody>
      </p:sp>
    </p:spTree>
    <p:extLst>
      <p:ext uri="{BB962C8B-B14F-4D97-AF65-F5344CB8AC3E}">
        <p14:creationId xmlns:p14="http://schemas.microsoft.com/office/powerpoint/2010/main" val="26028321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906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тема">
  <a:themeElements>
    <a:clrScheme name="О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2379</TotalTime>
  <Words>212</Words>
  <Application>Microsoft Office PowerPoint</Application>
  <PresentationFormat>On-screen Show (16:9)</PresentationFormat>
  <Paragraphs>66</Paragraphs>
  <Slides>22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Office тема</vt:lpstr>
      <vt:lpstr>PowerPoint Presentation</vt:lpstr>
      <vt:lpstr>Jumpido</vt:lpstr>
      <vt:lpstr>PowerPoint Presentation</vt:lpstr>
      <vt:lpstr>16 нови версии</vt:lpstr>
      <vt:lpstr>130+ училища в България</vt:lpstr>
      <vt:lpstr>PowerPoint Presentation</vt:lpstr>
      <vt:lpstr>Благодаря ви!</vt:lpstr>
      <vt:lpstr>PowerPoint Presentation</vt:lpstr>
      <vt:lpstr>16 държави</vt:lpstr>
      <vt:lpstr>430+ училища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Добре дошли </dc:title>
  <dc:creator>Kiril</dc:creator>
  <cp:lastModifiedBy>Rumen Bakalov</cp:lastModifiedBy>
  <cp:revision>130</cp:revision>
  <cp:lastPrinted>2012-09-05T12:58:49Z</cp:lastPrinted>
  <dcterms:created xsi:type="dcterms:W3CDTF">2012-09-01T07:44:13Z</dcterms:created>
  <dcterms:modified xsi:type="dcterms:W3CDTF">2015-09-10T13:56:27Z</dcterms:modified>
</cp:coreProperties>
</file>