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92" r:id="rId2"/>
    <p:sldId id="281" r:id="rId3"/>
    <p:sldId id="293" r:id="rId4"/>
    <p:sldId id="294" r:id="rId5"/>
    <p:sldId id="283" r:id="rId6"/>
    <p:sldId id="284" r:id="rId7"/>
    <p:sldId id="289" r:id="rId8"/>
    <p:sldId id="291" r:id="rId9"/>
    <p:sldId id="295" r:id="rId10"/>
    <p:sldId id="296" r:id="rId11"/>
    <p:sldId id="282" r:id="rId12"/>
    <p:sldId id="280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067" autoAdjust="0"/>
  </p:normalViewPr>
  <p:slideViewPr>
    <p:cSldViewPr snapToGrid="0">
      <p:cViewPr varScale="1">
        <p:scale>
          <a:sx n="32" d="100"/>
          <a:sy n="32" d="100"/>
        </p:scale>
        <p:origin x="139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1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1" name="Shape 1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bg-BG" dirty="0"/>
              <a:t>Здравейте! </a:t>
            </a:r>
            <a:r>
              <a:rPr lang="en-US" dirty="0"/>
              <a:t>… </a:t>
            </a:r>
            <a:r>
              <a:rPr lang="bg-BG" dirty="0"/>
              <a:t>Как сте?  … Аз се чувствам страхотно на 7-мата конференция – специално място за нас. Място, където споделяме опит и успехи, време в което да черпим вдъхновение за предстоящата учебна година..  </a:t>
            </a:r>
          </a:p>
          <a:p>
            <a:endParaRPr lang="bg-BG" dirty="0"/>
          </a:p>
          <a:p>
            <a:r>
              <a:rPr lang="bg-BG" dirty="0"/>
              <a:t>Когато създадохме Нимеро през далечната 2009 година, ние искахме да променим класната стая и да направим всички ученици активни участници. Искахме да покажем, че компютъра има своето място в класната стая и да покажем на децата, че той може да се използва за да се учат</a:t>
            </a:r>
            <a:r>
              <a:rPr lang="bg-BG"/>
              <a:t>. </a:t>
            </a:r>
          </a:p>
          <a:p>
            <a:endParaRPr lang="bg-BG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dirty="0"/>
              <a:t> Днес Енвижън се използва в над 450 училища и детски градини в България и чужбина. </a:t>
            </a:r>
            <a:r>
              <a:rPr lang="bg-BG" dirty="0" err="1"/>
              <a:t>Благодяря</a:t>
            </a:r>
            <a:r>
              <a:rPr lang="bg-BG" dirty="0"/>
              <a:t> ви, че бяхме с нас в това приключение! Днес искам да ви поканя на ново!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00269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8" name="Shape 2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dirty="0"/>
              <a:t>На мен се падна честта да ви разкажа за най-ново ни предизвикателство – Енвижън </a:t>
            </a:r>
            <a:r>
              <a:rPr lang="en-US" dirty="0"/>
              <a:t>Play</a:t>
            </a:r>
            <a:r>
              <a:rPr lang="bg-BG" dirty="0"/>
              <a:t> – накратко - Енвижън за таблети телефони!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dirty="0"/>
              <a:t>Мобилните устройства са част от ежедневието на учениците. Целта ми днес ще бъде да ви убедя, че те имат място в класната стая! Нека да използваме интереса им към телефоните и да ги използваме като част от класната стая!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dirty="0"/>
              <a:t> </a:t>
            </a:r>
            <a:endParaRPr lang="en-US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bg-BG" dirty="0"/>
              <a:t>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3887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dirty="0"/>
              <a:t>Енвижън </a:t>
            </a:r>
            <a:r>
              <a:rPr lang="en-US" dirty="0"/>
              <a:t>Play e </a:t>
            </a:r>
            <a:r>
              <a:rPr lang="bg-BG" dirty="0"/>
              <a:t>сайт в който учениците създават динамични тестове за класната стая  самостоятелна работа. </a:t>
            </a:r>
            <a:r>
              <a:rPr lang="en-US" dirty="0"/>
              <a:t> </a:t>
            </a:r>
            <a:r>
              <a:rPr lang="bg-BG" dirty="0"/>
              <a:t>ОС за класната стая</a:t>
            </a:r>
          </a:p>
          <a:p>
            <a:r>
              <a:rPr lang="ru-RU" dirty="0"/>
              <a:t>Без значение от вида </a:t>
            </a:r>
            <a:r>
              <a:rPr lang="ru-RU" dirty="0" err="1"/>
              <a:t>компютър</a:t>
            </a:r>
            <a:r>
              <a:rPr lang="ru-RU" dirty="0"/>
              <a:t>, </a:t>
            </a:r>
            <a:r>
              <a:rPr lang="ru-RU" dirty="0" err="1"/>
              <a:t>операционна</a:t>
            </a:r>
            <a:r>
              <a:rPr lang="ru-RU" dirty="0"/>
              <a:t> система, </a:t>
            </a:r>
            <a:r>
              <a:rPr lang="ru-RU" dirty="0" err="1"/>
              <a:t>мобилно</a:t>
            </a:r>
            <a:r>
              <a:rPr lang="ru-RU" dirty="0"/>
              <a:t> или </a:t>
            </a:r>
            <a:r>
              <a:rPr lang="ru-RU" dirty="0" err="1"/>
              <a:t>настолно</a:t>
            </a:r>
            <a:r>
              <a:rPr lang="ru-RU" dirty="0"/>
              <a:t> устройство. Envision </a:t>
            </a:r>
            <a:r>
              <a:rPr lang="ru-RU" dirty="0" err="1"/>
              <a:t>play</a:t>
            </a:r>
            <a:r>
              <a:rPr lang="ru-RU" dirty="0"/>
              <a:t> се </a:t>
            </a:r>
            <a:r>
              <a:rPr lang="ru-RU" dirty="0" err="1"/>
              <a:t>стартира</a:t>
            </a:r>
            <a:r>
              <a:rPr lang="ru-RU" dirty="0"/>
              <a:t> на </a:t>
            </a:r>
            <a:r>
              <a:rPr lang="ru-RU" dirty="0" err="1"/>
              <a:t>всеки</a:t>
            </a:r>
            <a:r>
              <a:rPr lang="ru-RU" dirty="0"/>
              <a:t> </a:t>
            </a:r>
            <a:r>
              <a:rPr lang="ru-RU" dirty="0" err="1"/>
              <a:t>браузър</a:t>
            </a:r>
            <a:r>
              <a:rPr lang="ru-RU" dirty="0"/>
              <a:t> и на всяко устройство.</a:t>
            </a:r>
            <a:endParaRPr lang="en-US" dirty="0"/>
          </a:p>
          <a:p>
            <a:r>
              <a:rPr lang="bg-BG" dirty="0"/>
              <a:t>Ц</a:t>
            </a:r>
            <a:r>
              <a:rPr lang="ru-RU" dirty="0" err="1"/>
              <a:t>елият</a:t>
            </a:r>
            <a:r>
              <a:rPr lang="ru-RU" dirty="0"/>
              <a:t> </a:t>
            </a:r>
            <a:r>
              <a:rPr lang="ru-RU" dirty="0" err="1"/>
              <a:t>клас</a:t>
            </a:r>
            <a:r>
              <a:rPr lang="ru-RU" dirty="0"/>
              <a:t> </a:t>
            </a:r>
            <a:r>
              <a:rPr lang="ru-RU" dirty="0" err="1"/>
              <a:t>участва</a:t>
            </a:r>
            <a:r>
              <a:rPr lang="ru-RU" dirty="0"/>
              <a:t> в урока </a:t>
            </a:r>
            <a:r>
              <a:rPr lang="ru-RU" dirty="0" err="1"/>
              <a:t>едновременно</a:t>
            </a:r>
            <a:r>
              <a:rPr lang="ru-RU" dirty="0"/>
              <a:t>, </a:t>
            </a:r>
            <a:r>
              <a:rPr lang="ru-RU" dirty="0" err="1"/>
              <a:t>получавате</a:t>
            </a:r>
            <a:r>
              <a:rPr lang="ru-RU" dirty="0"/>
              <a:t> обратна </a:t>
            </a:r>
            <a:r>
              <a:rPr lang="ru-RU" dirty="0" err="1"/>
              <a:t>връзка</a:t>
            </a:r>
            <a:r>
              <a:rPr lang="ru-RU" dirty="0"/>
              <a:t> </a:t>
            </a:r>
            <a:r>
              <a:rPr lang="ru-RU" dirty="0" err="1"/>
              <a:t>веднага</a:t>
            </a:r>
            <a:r>
              <a:rPr lang="ru-RU" dirty="0"/>
              <a:t> и </a:t>
            </a:r>
            <a:r>
              <a:rPr lang="ru-RU" dirty="0" err="1"/>
              <a:t>имате</a:t>
            </a:r>
            <a:r>
              <a:rPr lang="ru-RU" dirty="0"/>
              <a:t> </a:t>
            </a:r>
            <a:r>
              <a:rPr lang="ru-RU" dirty="0" err="1"/>
              <a:t>възможност</a:t>
            </a:r>
            <a:r>
              <a:rPr lang="ru-RU" dirty="0"/>
              <a:t> да </a:t>
            </a:r>
            <a:r>
              <a:rPr lang="ru-RU" dirty="0" err="1"/>
              <a:t>виждате</a:t>
            </a:r>
            <a:r>
              <a:rPr lang="ru-RU" dirty="0"/>
              <a:t> </a:t>
            </a:r>
            <a:r>
              <a:rPr lang="ru-RU" dirty="0" err="1"/>
              <a:t>знанието</a:t>
            </a:r>
            <a:r>
              <a:rPr lang="ru-RU" dirty="0"/>
              <a:t> на </a:t>
            </a:r>
            <a:r>
              <a:rPr lang="ru-RU" dirty="0" err="1"/>
              <a:t>учениците</a:t>
            </a:r>
            <a:r>
              <a:rPr lang="ru-RU" dirty="0"/>
              <a:t> си по </a:t>
            </a:r>
            <a:r>
              <a:rPr lang="ru-RU" dirty="0" err="1"/>
              <a:t>страхотен</a:t>
            </a:r>
            <a:r>
              <a:rPr lang="ru-RU" dirty="0"/>
              <a:t> нов начин!</a:t>
            </a:r>
          </a:p>
          <a:p>
            <a:r>
              <a:rPr lang="ru-RU" dirty="0" err="1"/>
              <a:t>Изпратете</a:t>
            </a:r>
            <a:r>
              <a:rPr lang="ru-RU" dirty="0"/>
              <a:t> </a:t>
            </a:r>
            <a:r>
              <a:rPr lang="ru-RU" dirty="0" err="1"/>
              <a:t>домашни</a:t>
            </a:r>
            <a:r>
              <a:rPr lang="ru-RU" dirty="0"/>
              <a:t> на </a:t>
            </a:r>
            <a:r>
              <a:rPr lang="ru-RU" dirty="0" err="1"/>
              <a:t>учениците</a:t>
            </a:r>
            <a:r>
              <a:rPr lang="ru-RU" dirty="0"/>
              <a:t> с </a:t>
            </a:r>
            <a:r>
              <a:rPr lang="ru-RU" dirty="0" err="1"/>
              <a:t>натискане</a:t>
            </a:r>
            <a:r>
              <a:rPr lang="ru-RU" dirty="0"/>
              <a:t> на един бутон! </a:t>
            </a:r>
            <a:r>
              <a:rPr lang="ru-RU" dirty="0" err="1"/>
              <a:t>Ще</a:t>
            </a:r>
            <a:r>
              <a:rPr lang="ru-RU" dirty="0"/>
              <a:t> можете да видите </a:t>
            </a:r>
            <a:r>
              <a:rPr lang="ru-RU" dirty="0" err="1"/>
              <a:t>резултатите</a:t>
            </a:r>
            <a:r>
              <a:rPr lang="ru-RU" dirty="0"/>
              <a:t> на </a:t>
            </a:r>
            <a:r>
              <a:rPr lang="ru-RU" dirty="0" err="1"/>
              <a:t>учениците</a:t>
            </a:r>
            <a:r>
              <a:rPr lang="ru-RU" dirty="0"/>
              <a:t>  в </a:t>
            </a:r>
            <a:r>
              <a:rPr lang="ru-RU" dirty="0" err="1"/>
              <a:t>реално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8825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bg-BG" dirty="0"/>
              <a:t>Енвижън </a:t>
            </a:r>
            <a:r>
              <a:rPr lang="en-US" dirty="0"/>
              <a:t>Play e </a:t>
            </a:r>
            <a:r>
              <a:rPr lang="bg-BG" dirty="0"/>
              <a:t>виртуална класна стая в която децата използват таблет или телефон за да учат заедно.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dirty="0"/>
              <a:t>Енвижън </a:t>
            </a:r>
            <a:r>
              <a:rPr lang="en-US" dirty="0"/>
              <a:t>Play e </a:t>
            </a:r>
            <a:r>
              <a:rPr lang="bg-BG" dirty="0"/>
              <a:t>сайт в който учениците създават динамични тестове за класната стая  самостоятелна работа.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dirty="0"/>
              <a:t>Като учител, можете да създадете урок или да използвате готов.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43655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Demo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3138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bg-BG" dirty="0"/>
              <a:t>Въпроса ще се покаже на екрана учениците и те ще могат да отговорят на въпроса. Като учител, ще можете да обикаляте между тях, и дори учениците от последният чин ще виждат ясно съдържанието. </a:t>
            </a:r>
          </a:p>
          <a:p>
            <a:endParaRPr lang="bg-BG" dirty="0"/>
          </a:p>
          <a:p>
            <a:r>
              <a:rPr lang="bg-BG" dirty="0"/>
              <a:t>Учениците отговарят на въпроси и трупат точки.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428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8" name="Shape 2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bg-BG" dirty="0"/>
              <a:t>Създаване на домашна работа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78524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8" name="Shape 2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768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8" name="Shape 2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50506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8" name="Shape 2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578000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8" name="Shape 2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bg-BG" dirty="0"/>
              <a:t>Поколение от ученици, които са родени във века на мобилните технологии, имат възможност да използват тази технология, за да учат по забавен и лесен начин. </a:t>
            </a:r>
          </a:p>
          <a:p>
            <a:r>
              <a:rPr lang="bg-BG" dirty="0"/>
              <a:t>Защо да го използваме?</a:t>
            </a:r>
          </a:p>
        </p:txBody>
      </p:sp>
    </p:spTree>
    <p:extLst>
      <p:ext uri="{BB962C8B-B14F-4D97-AF65-F5344CB8AC3E}">
        <p14:creationId xmlns:p14="http://schemas.microsoft.com/office/powerpoint/2010/main" val="631499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8" name="Shape 2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bg-BG" dirty="0"/>
              <a:t>Въпроси?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3534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228600" algn="ctr">
              <a:spcBef>
                <a:spcPts val="0"/>
              </a:spcBef>
              <a:buSzTx/>
              <a:buNone/>
              <a:defRPr sz="5400"/>
            </a:lvl2pPr>
            <a:lvl3pPr marL="0" indent="457200" algn="ctr">
              <a:spcBef>
                <a:spcPts val="0"/>
              </a:spcBef>
              <a:buSzTx/>
              <a:buNone/>
              <a:defRPr sz="5400"/>
            </a:lvl3pPr>
            <a:lvl4pPr marL="0" indent="685800" algn="ctr">
              <a:spcBef>
                <a:spcPts val="0"/>
              </a:spcBef>
              <a:buSzTx/>
              <a:buNone/>
              <a:defRPr sz="5400"/>
            </a:lvl4pPr>
            <a:lvl5pPr marL="0" indent="91440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228600" algn="ctr">
              <a:spcBef>
                <a:spcPts val="0"/>
              </a:spcBef>
              <a:buSzTx/>
              <a:buNone/>
              <a:defRPr sz="5400"/>
            </a:lvl2pPr>
            <a:lvl3pPr marL="0" indent="457200" algn="ctr">
              <a:spcBef>
                <a:spcPts val="0"/>
              </a:spcBef>
              <a:buSzTx/>
              <a:buNone/>
              <a:defRPr sz="5400"/>
            </a:lvl3pPr>
            <a:lvl4pPr marL="0" indent="685800" algn="ctr">
              <a:spcBef>
                <a:spcPts val="0"/>
              </a:spcBef>
              <a:buSzTx/>
              <a:buNone/>
              <a:defRPr sz="5400"/>
            </a:lvl4pPr>
            <a:lvl5pPr marL="0" indent="91440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13165980" y="952500"/>
            <a:ext cx="9525001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228600" algn="ctr">
              <a:spcBef>
                <a:spcPts val="0"/>
              </a:spcBef>
              <a:buSzTx/>
              <a:buNone/>
              <a:defRPr sz="5400"/>
            </a:lvl2pPr>
            <a:lvl3pPr marL="0" indent="457200" algn="ctr">
              <a:spcBef>
                <a:spcPts val="0"/>
              </a:spcBef>
              <a:buSzTx/>
              <a:buNone/>
              <a:defRPr sz="5400"/>
            </a:lvl3pPr>
            <a:lvl4pPr marL="0" indent="685800" algn="ctr">
              <a:spcBef>
                <a:spcPts val="0"/>
              </a:spcBef>
              <a:buSzTx/>
              <a:buNone/>
              <a:defRPr sz="5400"/>
            </a:lvl4pPr>
            <a:lvl5pPr marL="0" indent="91440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1.jpg" descr="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26" y="-1"/>
            <a:ext cx="24376548" cy="13716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736010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BD35E0-FA4E-4262-8A87-6CF8C5353A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62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46618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2_home__ edit.png" descr="2_home__ edit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424"/>
            <a:ext cx="24384001" cy="137111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8" name="Group"/>
          <p:cNvGrpSpPr/>
          <p:nvPr/>
        </p:nvGrpSpPr>
        <p:grpSpPr>
          <a:xfrm>
            <a:off x="495928" y="2318424"/>
            <a:ext cx="7507498" cy="7477249"/>
            <a:chOff x="0" y="0"/>
            <a:chExt cx="6968026" cy="6939950"/>
          </a:xfrm>
        </p:grpSpPr>
        <p:grpSp>
          <p:nvGrpSpPr>
            <p:cNvPr id="126" name="Group"/>
            <p:cNvGrpSpPr/>
            <p:nvPr/>
          </p:nvGrpSpPr>
          <p:grpSpPr>
            <a:xfrm>
              <a:off x="0" y="0"/>
              <a:ext cx="6968026" cy="6939950"/>
              <a:chOff x="0" y="0"/>
              <a:chExt cx="6968025" cy="6939949"/>
            </a:xfrm>
          </p:grpSpPr>
          <p:sp>
            <p:nvSpPr>
              <p:cNvPr id="124" name="Oval"/>
              <p:cNvSpPr/>
              <p:nvPr/>
            </p:nvSpPr>
            <p:spPr>
              <a:xfrm>
                <a:off x="0" y="0"/>
                <a:ext cx="6968026" cy="6939950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5" name="Oval"/>
              <p:cNvSpPr/>
              <p:nvPr/>
            </p:nvSpPr>
            <p:spPr>
              <a:xfrm>
                <a:off x="892298" y="895469"/>
                <a:ext cx="5183430" cy="5149011"/>
              </a:xfrm>
              <a:prstGeom prst="ellipse">
                <a:avLst/>
              </a:prstGeom>
              <a:solidFill>
                <a:srgbClr val="0082C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sp>
          <p:nvSpPr>
            <p:cNvPr id="127" name="Над 450 училища"/>
            <p:cNvSpPr txBox="1"/>
            <p:nvPr/>
          </p:nvSpPr>
          <p:spPr>
            <a:xfrm>
              <a:off x="468894" y="2090736"/>
              <a:ext cx="6030237" cy="2758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500">
                  <a:solidFill>
                    <a:srgbClr val="FFFFFF"/>
                  </a:solidFill>
                  <a:latin typeface="Myriad Pro"/>
                  <a:ea typeface="Myriad Pro"/>
                  <a:cs typeface="Myriad Pro"/>
                  <a:sym typeface="Myriad Pro"/>
                </a:defRPr>
              </a:lvl1pPr>
            </a:lstStyle>
            <a:p>
              <a:r>
                <a:rPr lang="bg-BG" sz="6000" dirty="0"/>
                <a:t>Работа </a:t>
              </a:r>
            </a:p>
            <a:p>
              <a:r>
                <a:rPr lang="bg-BG" sz="6000" dirty="0"/>
                <a:t>в клас</a:t>
              </a:r>
            </a:p>
          </p:txBody>
        </p:sp>
      </p:grpSp>
      <p:grpSp>
        <p:nvGrpSpPr>
          <p:cNvPr id="133" name="Group"/>
          <p:cNvGrpSpPr/>
          <p:nvPr/>
        </p:nvGrpSpPr>
        <p:grpSpPr>
          <a:xfrm>
            <a:off x="8307500" y="2030383"/>
            <a:ext cx="8116587" cy="8053330"/>
            <a:chOff x="0" y="0"/>
            <a:chExt cx="6843976" cy="6790638"/>
          </a:xfrm>
        </p:grpSpPr>
        <p:grpSp>
          <p:nvGrpSpPr>
            <p:cNvPr id="131" name="Group"/>
            <p:cNvGrpSpPr/>
            <p:nvPr/>
          </p:nvGrpSpPr>
          <p:grpSpPr>
            <a:xfrm>
              <a:off x="0" y="0"/>
              <a:ext cx="6843977" cy="6790639"/>
              <a:chOff x="0" y="0"/>
              <a:chExt cx="6843976" cy="6790638"/>
            </a:xfrm>
          </p:grpSpPr>
          <p:sp>
            <p:nvSpPr>
              <p:cNvPr id="129" name="Oval"/>
              <p:cNvSpPr/>
              <p:nvPr/>
            </p:nvSpPr>
            <p:spPr>
              <a:xfrm>
                <a:off x="0" y="0"/>
                <a:ext cx="6843977" cy="6790639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0" name="Oval"/>
              <p:cNvSpPr/>
              <p:nvPr/>
            </p:nvSpPr>
            <p:spPr>
              <a:xfrm>
                <a:off x="876413" y="876204"/>
                <a:ext cx="5091150" cy="5038231"/>
              </a:xfrm>
              <a:prstGeom prst="ellipse">
                <a:avLst/>
              </a:prstGeom>
              <a:solidFill>
                <a:srgbClr val="B0D23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sp>
          <p:nvSpPr>
            <p:cNvPr id="132" name="Над 145 населени…"/>
            <p:cNvSpPr txBox="1"/>
            <p:nvPr/>
          </p:nvSpPr>
          <p:spPr>
            <a:xfrm>
              <a:off x="992847" y="2921477"/>
              <a:ext cx="4858280" cy="13573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500">
                  <a:solidFill>
                    <a:srgbClr val="FFFFFF"/>
                  </a:solidFill>
                  <a:latin typeface="Myriad Pro"/>
                  <a:ea typeface="Myriad Pro"/>
                  <a:cs typeface="Myriad Pro"/>
                  <a:sym typeface="Myriad Pro"/>
                </a:defRPr>
              </a:pPr>
              <a:r>
                <a:rPr lang="bg-BG" sz="6000" dirty="0"/>
                <a:t>Самостоятелна</a:t>
              </a:r>
            </a:p>
            <a:p>
              <a:pPr>
                <a:defRPr sz="4500">
                  <a:solidFill>
                    <a:srgbClr val="FFFFFF"/>
                  </a:solidFill>
                  <a:latin typeface="Myriad Pro"/>
                  <a:ea typeface="Myriad Pro"/>
                  <a:cs typeface="Myriad Pro"/>
                  <a:sym typeface="Myriad Pro"/>
                </a:defRPr>
              </a:pPr>
              <a:r>
                <a:rPr lang="bg-BG" sz="6000" dirty="0"/>
                <a:t>подготовка</a:t>
              </a:r>
              <a:endParaRPr sz="6000" dirty="0"/>
            </a:p>
          </p:txBody>
        </p:sp>
      </p:grpSp>
      <p:grpSp>
        <p:nvGrpSpPr>
          <p:cNvPr id="138" name="Group"/>
          <p:cNvGrpSpPr/>
          <p:nvPr/>
        </p:nvGrpSpPr>
        <p:grpSpPr>
          <a:xfrm>
            <a:off x="16728162" y="2606468"/>
            <a:ext cx="7373844" cy="7477247"/>
            <a:chOff x="0" y="0"/>
            <a:chExt cx="6843976" cy="6939949"/>
          </a:xfrm>
        </p:grpSpPr>
        <p:grpSp>
          <p:nvGrpSpPr>
            <p:cNvPr id="136" name="Group"/>
            <p:cNvGrpSpPr/>
            <p:nvPr/>
          </p:nvGrpSpPr>
          <p:grpSpPr>
            <a:xfrm>
              <a:off x="0" y="0"/>
              <a:ext cx="6843977" cy="6939950"/>
              <a:chOff x="0" y="0"/>
              <a:chExt cx="6843976" cy="6939949"/>
            </a:xfrm>
          </p:grpSpPr>
          <p:sp>
            <p:nvSpPr>
              <p:cNvPr id="134" name="Oval"/>
              <p:cNvSpPr/>
              <p:nvPr/>
            </p:nvSpPr>
            <p:spPr>
              <a:xfrm>
                <a:off x="0" y="0"/>
                <a:ext cx="6843977" cy="6939950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5" name="Oval"/>
              <p:cNvSpPr/>
              <p:nvPr/>
            </p:nvSpPr>
            <p:spPr>
              <a:xfrm>
                <a:off x="876413" y="895469"/>
                <a:ext cx="5091150" cy="5149011"/>
              </a:xfrm>
              <a:prstGeom prst="ellipse">
                <a:avLst/>
              </a:prstGeom>
              <a:solidFill>
                <a:srgbClr val="FEC9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sp>
          <p:nvSpPr>
            <p:cNvPr id="137" name="Над 60 детски…"/>
            <p:cNvSpPr txBox="1"/>
            <p:nvPr/>
          </p:nvSpPr>
          <p:spPr>
            <a:xfrm>
              <a:off x="1440861" y="2776393"/>
              <a:ext cx="3962253" cy="1387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500">
                  <a:solidFill>
                    <a:srgbClr val="FFFFFF"/>
                  </a:solidFill>
                  <a:latin typeface="Myriad Pro"/>
                  <a:ea typeface="Myriad Pro"/>
                  <a:cs typeface="Myriad Pro"/>
                  <a:sym typeface="Myriad Pro"/>
                </a:defRPr>
              </a:pPr>
              <a:r>
                <a:rPr lang="bg-BG" sz="6000" dirty="0"/>
                <a:t>Обратна връзка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016493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 advAuto="0"/>
      <p:bldP spid="133" grpId="0" animBg="1" advAuto="0"/>
      <p:bldP spid="138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CCA79F-DF8F-452A-AD02-AE3C275E9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0123"/>
            <a:ext cx="24709753" cy="1325575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E9E5115-1AEE-4C7A-B30D-96E3ADCED428}"/>
              </a:ext>
            </a:extLst>
          </p:cNvPr>
          <p:cNvGrpSpPr/>
          <p:nvPr/>
        </p:nvGrpSpPr>
        <p:grpSpPr>
          <a:xfrm>
            <a:off x="15825036" y="3323762"/>
            <a:ext cx="8558964" cy="12795508"/>
            <a:chOff x="17501438" y="920492"/>
            <a:chExt cx="8558964" cy="1279550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E8DBD0D-984A-4185-ABBF-D1F34303A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559522" y="1316602"/>
              <a:ext cx="4998310" cy="9623543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0AD607-1C42-4AE4-A9A5-5BC9223C8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01438" y="920492"/>
              <a:ext cx="8558964" cy="127955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178401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24226F-CA7D-41E7-B103-46BD0C38A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58" y="2610100"/>
            <a:ext cx="4352925" cy="76295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8D7072-0D10-4EFB-8FA5-D4FCAADB2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2046" y="2610100"/>
            <a:ext cx="4314825" cy="762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A46D96-A71F-4610-81EF-36C336A35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6034" y="2629150"/>
            <a:ext cx="4314825" cy="7610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3197A9-3917-4F3F-A186-B7F8B1B8C2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70022" y="2610100"/>
            <a:ext cx="4343400" cy="76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2EB7B1-6FAC-4674-884E-29AA175157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24010" y="2629150"/>
            <a:ext cx="4286250" cy="765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75749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70C99A-B3FC-43FA-9AFD-B90487A85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5559" y="32225"/>
            <a:ext cx="17111949" cy="885008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58D7F6D-6275-4DEF-A618-BE4319C3E674}"/>
              </a:ext>
            </a:extLst>
          </p:cNvPr>
          <p:cNvGrpSpPr/>
          <p:nvPr/>
        </p:nvGrpSpPr>
        <p:grpSpPr>
          <a:xfrm>
            <a:off x="-1622596" y="5964266"/>
            <a:ext cx="7983452" cy="7983452"/>
            <a:chOff x="14764414" y="1548316"/>
            <a:chExt cx="7983452" cy="798345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6535B9D-5D19-446F-912A-06127C8AE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64414" y="1548316"/>
              <a:ext cx="7983452" cy="798345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2348B6E-D22D-429F-A792-27FF2F4FD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51220" y="2508084"/>
              <a:ext cx="3402465" cy="6038813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502662B-5D81-4AE6-8AF7-FF3AB631F0A6}"/>
              </a:ext>
            </a:extLst>
          </p:cNvPr>
          <p:cNvGrpSpPr/>
          <p:nvPr/>
        </p:nvGrpSpPr>
        <p:grpSpPr>
          <a:xfrm>
            <a:off x="2901278" y="5951714"/>
            <a:ext cx="7983452" cy="7983452"/>
            <a:chOff x="14764414" y="1548316"/>
            <a:chExt cx="7983452" cy="7983452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CDCBB3F-3881-4320-AD7B-8C2DDE62E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64414" y="1548316"/>
              <a:ext cx="7983452" cy="7983452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838D812-EEA0-43F1-B15C-F5BFF7CDC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51220" y="2508084"/>
              <a:ext cx="3402465" cy="603881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CE06293-468E-4CD7-A02C-AC8F5CB0281A}"/>
              </a:ext>
            </a:extLst>
          </p:cNvPr>
          <p:cNvGrpSpPr/>
          <p:nvPr/>
        </p:nvGrpSpPr>
        <p:grpSpPr>
          <a:xfrm>
            <a:off x="7425152" y="5964266"/>
            <a:ext cx="7983452" cy="7983452"/>
            <a:chOff x="14764414" y="1548316"/>
            <a:chExt cx="7983452" cy="7983452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8440949-8F4D-46BB-9E3B-A84C78E97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64414" y="1548316"/>
              <a:ext cx="7983452" cy="7983452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4391942-4348-421E-834B-2CE93FAF5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51220" y="2508084"/>
              <a:ext cx="3402465" cy="603881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4AFA385-81C6-442B-91C9-3DF0AEAA93D8}"/>
              </a:ext>
            </a:extLst>
          </p:cNvPr>
          <p:cNvGrpSpPr/>
          <p:nvPr/>
        </p:nvGrpSpPr>
        <p:grpSpPr>
          <a:xfrm>
            <a:off x="12757255" y="5964266"/>
            <a:ext cx="7983452" cy="7983452"/>
            <a:chOff x="14764414" y="1548316"/>
            <a:chExt cx="7983452" cy="798345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5E53FD0-DF60-4A33-83AE-261D66B00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64414" y="1548316"/>
              <a:ext cx="7983452" cy="798345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9E79253-EA4B-4178-A382-00D1CEA39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51220" y="2508084"/>
              <a:ext cx="3402465" cy="6038813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3BD19F-B776-40C2-937F-4B058EBFB7A9}"/>
              </a:ext>
            </a:extLst>
          </p:cNvPr>
          <p:cNvGrpSpPr/>
          <p:nvPr/>
        </p:nvGrpSpPr>
        <p:grpSpPr>
          <a:xfrm>
            <a:off x="17896072" y="5964266"/>
            <a:ext cx="7983452" cy="7983452"/>
            <a:chOff x="14764414" y="1548316"/>
            <a:chExt cx="7983452" cy="7983452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99342C0-240C-4E0D-B52B-B0F5E6CD2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64414" y="1548316"/>
              <a:ext cx="7983452" cy="798345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E7829EE-A09B-40B6-A786-40905BA08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51220" y="2508084"/>
              <a:ext cx="3402465" cy="6038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043591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B5D6BE-579B-4ED1-961F-A6BDD092C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063" y="-673769"/>
            <a:ext cx="24384000" cy="1554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9533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E69303-33DB-4552-9E4D-BE6036C82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448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8279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977ABD-798C-4AC7-9C02-997F5420F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90" y="-216570"/>
            <a:ext cx="17036716" cy="1421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87912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5973124_397084367300082_7525358344173780992_n">
            <a:hlinkClick r:id="" action="ppaction://media"/>
            <a:extLst>
              <a:ext uri="{FF2B5EF4-FFF2-40B4-BE49-F238E27FC236}">
                <a16:creationId xmlns:a16="http://schemas.microsoft.com/office/drawing/2014/main" id="{B6505D99-723C-43E6-A937-F8B169D3CF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24063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932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43BD18-15F1-45D4-A232-81383865E3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62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5646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67738F-DABA-471E-B0DC-2D238DE234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7197"/>
            <a:ext cx="24384000" cy="1541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1336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426</Words>
  <Application>Microsoft Office PowerPoint</Application>
  <PresentationFormat>Custom</PresentationFormat>
  <Paragraphs>35</Paragraphs>
  <Slides>12</Slides>
  <Notes>12</Notes>
  <HiddenSlides>1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Helvetica Neue</vt:lpstr>
      <vt:lpstr>Helvetica Neue Light</vt:lpstr>
      <vt:lpstr>Helvetica Neue Medium</vt:lpstr>
      <vt:lpstr>Myriad Pro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Kiril Rusev</dc:creator>
  <cp:lastModifiedBy>Kiril Rusev</cp:lastModifiedBy>
  <cp:revision>37</cp:revision>
  <dcterms:modified xsi:type="dcterms:W3CDTF">2017-09-12T08:29:05Z</dcterms:modified>
</cp:coreProperties>
</file>